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9"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p:scale>
          <a:sx n="100" d="100"/>
          <a:sy n="100" d="100"/>
        </p:scale>
        <p:origin x="93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7/30/2020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7/30/2020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7/30/2020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7/30/2020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7/30/2020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7/30/2020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7/30/2020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Finding the best place to open an Italian restaurant in Moscow</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30 June 2020</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C00F4D-E65F-412C-9F4D-C32EDCB2AAA2}"/>
              </a:ext>
            </a:extLst>
          </p:cNvPr>
          <p:cNvSpPr txBox="1"/>
          <p:nvPr/>
        </p:nvSpPr>
        <p:spPr>
          <a:xfrm>
            <a:off x="581192" y="2197916"/>
            <a:ext cx="11135092" cy="3539430"/>
          </a:xfrm>
          <a:prstGeom prst="rect">
            <a:avLst/>
          </a:prstGeom>
          <a:noFill/>
        </p:spPr>
        <p:txBody>
          <a:bodyPr wrap="square" rtlCol="0">
            <a:spAutoFit/>
          </a:bodyPr>
          <a:lstStyle/>
          <a:p>
            <a:r>
              <a:rPr lang="en-US" sz="2800" dirty="0"/>
              <a:t>Goal: </a:t>
            </a:r>
          </a:p>
          <a:p>
            <a:pPr marL="285750" indent="-285750">
              <a:buFont typeface="Arial" panose="020B0604020202020204" pitchFamily="34" charset="0"/>
              <a:buChar char="•"/>
            </a:pPr>
            <a:r>
              <a:rPr lang="en-US" sz="2800" dirty="0"/>
              <a:t>to find location for the new Italian restaurant in Moscow with the following parameters</a:t>
            </a:r>
          </a:p>
          <a:p>
            <a:endParaRPr lang="en-US" sz="2800" dirty="0"/>
          </a:p>
          <a:p>
            <a:r>
              <a:rPr lang="en-US" sz="2800" dirty="0"/>
              <a:t>Conditions (both have to be met):</a:t>
            </a:r>
          </a:p>
          <a:p>
            <a:pPr marL="285750" indent="-285750">
              <a:buFont typeface="Arial" panose="020B0604020202020204" pitchFamily="34" charset="0"/>
              <a:buChar char="•"/>
            </a:pPr>
            <a:r>
              <a:rPr lang="en-US" sz="2800" dirty="0"/>
              <a:t>no Italian restaurants in vicinity</a:t>
            </a:r>
          </a:p>
          <a:p>
            <a:pPr marL="285750" indent="-285750">
              <a:buFont typeface="Arial" panose="020B0604020202020204" pitchFamily="34" charset="0"/>
              <a:buChar char="•"/>
            </a:pPr>
            <a:r>
              <a:rPr lang="en-US" sz="2800" dirty="0"/>
              <a:t>as close to city center as possible</a:t>
            </a:r>
          </a:p>
          <a:p>
            <a:pPr marL="285750" indent="-285750">
              <a:buFont typeface="Arial" panose="020B0604020202020204" pitchFamily="34" charset="0"/>
              <a:buChar char="•"/>
            </a:pPr>
            <a:endParaRPr lang="en-US" sz="2800" dirty="0"/>
          </a:p>
        </p:txBody>
      </p:sp>
      <p:sp>
        <p:nvSpPr>
          <p:cNvPr id="7" name="Title 1">
            <a:extLst>
              <a:ext uri="{FF2B5EF4-FFF2-40B4-BE49-F238E27FC236}">
                <a16:creationId xmlns:a16="http://schemas.microsoft.com/office/drawing/2014/main" id="{214F9303-1A9C-45EE-8364-A423B5FD5D84}"/>
              </a:ext>
            </a:extLst>
          </p:cNvPr>
          <p:cNvSpPr>
            <a:spLocks noGrp="1"/>
          </p:cNvSpPr>
          <p:nvPr>
            <p:ph type="title"/>
          </p:nvPr>
        </p:nvSpPr>
        <p:spPr>
          <a:xfrm>
            <a:off x="581192" y="702156"/>
            <a:ext cx="11029616" cy="526569"/>
          </a:xfrm>
        </p:spPr>
        <p:txBody>
          <a:bodyPr/>
          <a:lstStyle/>
          <a:p>
            <a:r>
              <a:rPr lang="en-US" dirty="0"/>
              <a:t>PARAMETERS</a:t>
            </a:r>
          </a:p>
        </p:txBody>
      </p:sp>
    </p:spTree>
    <p:extLst>
      <p:ext uri="{BB962C8B-B14F-4D97-AF65-F5344CB8AC3E}">
        <p14:creationId xmlns:p14="http://schemas.microsoft.com/office/powerpoint/2010/main" val="4069367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C00F4D-E65F-412C-9F4D-C32EDCB2AAA2}"/>
              </a:ext>
            </a:extLst>
          </p:cNvPr>
          <p:cNvSpPr txBox="1"/>
          <p:nvPr/>
        </p:nvSpPr>
        <p:spPr>
          <a:xfrm>
            <a:off x="581192" y="2197916"/>
            <a:ext cx="11135092" cy="2092881"/>
          </a:xfrm>
          <a:prstGeom prst="rect">
            <a:avLst/>
          </a:prstGeom>
          <a:noFill/>
        </p:spPr>
        <p:txBody>
          <a:bodyPr wrap="square" rtlCol="0">
            <a:spAutoFit/>
          </a:bodyPr>
          <a:lstStyle/>
          <a:p>
            <a:r>
              <a:rPr lang="en-US" sz="2800" dirty="0"/>
              <a:t>DATA SOURSES:</a:t>
            </a:r>
          </a:p>
          <a:p>
            <a:pPr lvl="0"/>
            <a:endParaRPr lang="en-US" dirty="0"/>
          </a:p>
          <a:p>
            <a:pPr marL="285750" indent="-285750">
              <a:buFontTx/>
              <a:buChar char="-"/>
            </a:pPr>
            <a:r>
              <a:rPr lang="en-US" sz="2800" dirty="0"/>
              <a:t>Google Maps API: reverse geocoding</a:t>
            </a:r>
          </a:p>
          <a:p>
            <a:pPr marL="285750" indent="-285750">
              <a:buFontTx/>
              <a:buChar char="-"/>
            </a:pPr>
            <a:r>
              <a:rPr lang="en-US" sz="2800" dirty="0"/>
              <a:t>Foursquare API: number of restaurants and their type and location in every neighborhood will be obtained using </a:t>
            </a:r>
          </a:p>
        </p:txBody>
      </p:sp>
      <p:sp>
        <p:nvSpPr>
          <p:cNvPr id="7" name="Title 1">
            <a:extLst>
              <a:ext uri="{FF2B5EF4-FFF2-40B4-BE49-F238E27FC236}">
                <a16:creationId xmlns:a16="http://schemas.microsoft.com/office/drawing/2014/main" id="{75D8E022-8A07-4640-8D7C-B9C9BC832C76}"/>
              </a:ext>
            </a:extLst>
          </p:cNvPr>
          <p:cNvSpPr>
            <a:spLocks noGrp="1"/>
          </p:cNvSpPr>
          <p:nvPr>
            <p:ph type="title"/>
          </p:nvPr>
        </p:nvSpPr>
        <p:spPr>
          <a:xfrm>
            <a:off x="581192" y="702156"/>
            <a:ext cx="11029616" cy="526569"/>
          </a:xfrm>
        </p:spPr>
        <p:txBody>
          <a:bodyPr/>
          <a:lstStyle/>
          <a:p>
            <a:r>
              <a:rPr lang="en-US" dirty="0"/>
              <a:t>DATA</a:t>
            </a:r>
          </a:p>
        </p:txBody>
      </p:sp>
    </p:spTree>
    <p:extLst>
      <p:ext uri="{BB962C8B-B14F-4D97-AF65-F5344CB8AC3E}">
        <p14:creationId xmlns:p14="http://schemas.microsoft.com/office/powerpoint/2010/main" val="59429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a:extLst>
              <a:ext uri="{FF2B5EF4-FFF2-40B4-BE49-F238E27FC236}">
                <a16:creationId xmlns:a16="http://schemas.microsoft.com/office/drawing/2014/main" id="{72907562-B02C-4721-B8D4-1DA2AEF66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333" t="5489" r="16132" b="3777"/>
          <a:stretch>
            <a:fillRect/>
          </a:stretch>
        </p:blipFill>
        <p:spPr bwMode="auto">
          <a:xfrm>
            <a:off x="581192" y="1781174"/>
            <a:ext cx="4019550" cy="3619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2">
            <a:extLst>
              <a:ext uri="{FF2B5EF4-FFF2-40B4-BE49-F238E27FC236}">
                <a16:creationId xmlns:a16="http://schemas.microsoft.com/office/drawing/2014/main" id="{60FAEAC0-206C-4F7D-9324-2BAFCEFAD434}"/>
              </a:ext>
            </a:extLst>
          </p:cNvPr>
          <p:cNvSpPr txBox="1">
            <a:spLocks noChangeArrowheads="1"/>
          </p:cNvSpPr>
          <p:nvPr/>
        </p:nvSpPr>
        <p:spPr bwMode="auto">
          <a:xfrm>
            <a:off x="4653765" y="1890075"/>
            <a:ext cx="777875" cy="293688"/>
          </a:xfrm>
          <a:prstGeom prst="rect">
            <a:avLst/>
          </a:prstGeom>
          <a:solidFill>
            <a:srgbClr val="FFFFFF">
              <a:alpha val="74901"/>
            </a:srgbClr>
          </a:solidFill>
          <a:ln w="6350">
            <a:solidFill>
              <a:srgbClr val="000000"/>
            </a:solidFill>
            <a:miter lim="800000"/>
            <a:headEnd/>
            <a:tailEnd/>
          </a:ln>
        </p:spPr>
        <p:txBody>
          <a:bodyPr vert="horz" wrap="non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 = 1km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 Box 3">
            <a:extLst>
              <a:ext uri="{FF2B5EF4-FFF2-40B4-BE49-F238E27FC236}">
                <a16:creationId xmlns:a16="http://schemas.microsoft.com/office/drawing/2014/main" id="{267A5480-70CF-44DC-8EE1-C0DA6EA29C7E}"/>
              </a:ext>
            </a:extLst>
          </p:cNvPr>
          <p:cNvSpPr txBox="1">
            <a:spLocks noChangeArrowheads="1"/>
          </p:cNvSpPr>
          <p:nvPr/>
        </p:nvSpPr>
        <p:spPr bwMode="auto">
          <a:xfrm>
            <a:off x="4660115" y="2232975"/>
            <a:ext cx="777875" cy="293688"/>
          </a:xfrm>
          <a:prstGeom prst="rect">
            <a:avLst/>
          </a:prstGeom>
          <a:solidFill>
            <a:srgbClr val="FFFFFF">
              <a:alpha val="74901"/>
            </a:srgbClr>
          </a:solidFill>
          <a:ln w="6350">
            <a:solidFill>
              <a:srgbClr val="000000"/>
            </a:solidFill>
            <a:miter lim="800000"/>
            <a:headEnd/>
            <a:tailEnd/>
          </a:ln>
        </p:spPr>
        <p:txBody>
          <a:bodyPr vert="horz" wrap="non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 = 2km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 Box 4">
            <a:extLst>
              <a:ext uri="{FF2B5EF4-FFF2-40B4-BE49-F238E27FC236}">
                <a16:creationId xmlns:a16="http://schemas.microsoft.com/office/drawing/2014/main" id="{222CFAB0-F9CA-411A-9B4B-8FCBBC87E867}"/>
              </a:ext>
            </a:extLst>
          </p:cNvPr>
          <p:cNvSpPr txBox="1">
            <a:spLocks noChangeArrowheads="1"/>
          </p:cNvSpPr>
          <p:nvPr/>
        </p:nvSpPr>
        <p:spPr bwMode="auto">
          <a:xfrm>
            <a:off x="4658527" y="2579050"/>
            <a:ext cx="777875" cy="293688"/>
          </a:xfrm>
          <a:prstGeom prst="rect">
            <a:avLst/>
          </a:prstGeom>
          <a:solidFill>
            <a:srgbClr val="FFFFFF">
              <a:alpha val="74901"/>
            </a:srgbClr>
          </a:solidFill>
          <a:ln w="6350">
            <a:solidFill>
              <a:srgbClr val="000000"/>
            </a:solidFill>
            <a:miter lim="800000"/>
            <a:headEnd/>
            <a:tailEnd/>
          </a:ln>
        </p:spPr>
        <p:txBody>
          <a:bodyPr vert="horz" wrap="non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 = 3km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8" name="Straight Connector 7">
            <a:extLst>
              <a:ext uri="{FF2B5EF4-FFF2-40B4-BE49-F238E27FC236}">
                <a16:creationId xmlns:a16="http://schemas.microsoft.com/office/drawing/2014/main" id="{6FC2B67A-737A-4BE1-A1C4-94C375FF6F90}"/>
              </a:ext>
            </a:extLst>
          </p:cNvPr>
          <p:cNvCxnSpPr>
            <a:cxnSpLocks/>
            <a:endCxn id="3" idx="1"/>
          </p:cNvCxnSpPr>
          <p:nvPr/>
        </p:nvCxnSpPr>
        <p:spPr>
          <a:xfrm flipV="1">
            <a:off x="3015782" y="2036919"/>
            <a:ext cx="1637983" cy="1249206"/>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B4E5EC2-9FF2-419B-BD4F-792976F7494E}"/>
              </a:ext>
            </a:extLst>
          </p:cNvPr>
          <p:cNvCxnSpPr>
            <a:cxnSpLocks/>
            <a:endCxn id="5" idx="1"/>
          </p:cNvCxnSpPr>
          <p:nvPr/>
        </p:nvCxnSpPr>
        <p:spPr>
          <a:xfrm flipV="1">
            <a:off x="3621255" y="2379819"/>
            <a:ext cx="1038860" cy="1326520"/>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C79EF80-5A63-410C-8F15-7A3AA27DA33E}"/>
              </a:ext>
            </a:extLst>
          </p:cNvPr>
          <p:cNvCxnSpPr>
            <a:cxnSpLocks/>
            <a:endCxn id="6" idx="1"/>
          </p:cNvCxnSpPr>
          <p:nvPr/>
        </p:nvCxnSpPr>
        <p:spPr>
          <a:xfrm flipV="1">
            <a:off x="3980348" y="2725894"/>
            <a:ext cx="678179" cy="1671000"/>
          </a:xfrm>
          <a:prstGeom prst="line">
            <a:avLst/>
          </a:prstGeom>
          <a:ln>
            <a:headEnd type="oval"/>
          </a:ln>
        </p:spPr>
        <p:style>
          <a:lnRef idx="1">
            <a:schemeClr val="dk1"/>
          </a:lnRef>
          <a:fillRef idx="0">
            <a:schemeClr val="dk1"/>
          </a:fillRef>
          <a:effectRef idx="0">
            <a:schemeClr val="dk1"/>
          </a:effectRef>
          <a:fontRef idx="minor">
            <a:schemeClr val="tx1"/>
          </a:fontRef>
        </p:style>
      </p:cxnSp>
      <p:sp>
        <p:nvSpPr>
          <p:cNvPr id="7" name="Rectangle 8">
            <a:extLst>
              <a:ext uri="{FF2B5EF4-FFF2-40B4-BE49-F238E27FC236}">
                <a16:creationId xmlns:a16="http://schemas.microsoft.com/office/drawing/2014/main" id="{3C880D1B-59D9-4414-8274-BCAF88DEE497}"/>
              </a:ext>
            </a:extLst>
          </p:cNvPr>
          <p:cNvSpPr>
            <a:spLocks noChangeArrowheads="1"/>
          </p:cNvSpPr>
          <p:nvPr/>
        </p:nvSpPr>
        <p:spPr bwMode="auto">
          <a:xfrm>
            <a:off x="581192" y="1781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2">
            <a:extLst>
              <a:ext uri="{FF2B5EF4-FFF2-40B4-BE49-F238E27FC236}">
                <a16:creationId xmlns:a16="http://schemas.microsoft.com/office/drawing/2014/main" id="{71DB53D4-F8F7-4BAB-9BCE-96A55E6147F7}"/>
              </a:ext>
            </a:extLst>
          </p:cNvPr>
          <p:cNvSpPr>
            <a:spLocks noChangeArrowheads="1"/>
          </p:cNvSpPr>
          <p:nvPr/>
        </p:nvSpPr>
        <p:spPr bwMode="auto">
          <a:xfrm>
            <a:off x="809792" y="223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4" name="Picture 23">
            <a:extLst>
              <a:ext uri="{FF2B5EF4-FFF2-40B4-BE49-F238E27FC236}">
                <a16:creationId xmlns:a16="http://schemas.microsoft.com/office/drawing/2014/main" id="{6F244963-5EED-4756-A6D3-EF45C0EBB307}"/>
              </a:ext>
            </a:extLst>
          </p:cNvPr>
          <p:cNvPicPr/>
          <p:nvPr/>
        </p:nvPicPr>
        <p:blipFill rotWithShape="1">
          <a:blip r:embed="rId3"/>
          <a:srcRect l="4782" r="16766"/>
          <a:stretch/>
        </p:blipFill>
        <p:spPr bwMode="auto">
          <a:xfrm>
            <a:off x="6754012" y="1781197"/>
            <a:ext cx="4441976" cy="3619477"/>
          </a:xfrm>
          <a:prstGeom prst="rect">
            <a:avLst/>
          </a:prstGeom>
          <a:ln>
            <a:noFill/>
          </a:ln>
          <a:extLst>
            <a:ext uri="{53640926-AAD7-44D8-BBD7-CCE9431645EC}">
              <a14:shadowObscured xmlns:a14="http://schemas.microsoft.com/office/drawing/2010/main"/>
            </a:ext>
          </a:extLst>
        </p:spPr>
      </p:pic>
      <p:sp>
        <p:nvSpPr>
          <p:cNvPr id="23" name="Rectangle 22">
            <a:extLst>
              <a:ext uri="{FF2B5EF4-FFF2-40B4-BE49-F238E27FC236}">
                <a16:creationId xmlns:a16="http://schemas.microsoft.com/office/drawing/2014/main" id="{AA86A1F3-3D58-42CC-BF46-8E8F8D3412EE}"/>
              </a:ext>
            </a:extLst>
          </p:cNvPr>
          <p:cNvSpPr/>
          <p:nvPr/>
        </p:nvSpPr>
        <p:spPr>
          <a:xfrm>
            <a:off x="1444928" y="3244559"/>
            <a:ext cx="2300838" cy="2134495"/>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D43D9A29-A59A-4859-AB19-86A66AC56B1C}"/>
              </a:ext>
            </a:extLst>
          </p:cNvPr>
          <p:cNvCxnSpPr/>
          <p:nvPr/>
        </p:nvCxnSpPr>
        <p:spPr>
          <a:xfrm>
            <a:off x="3762375" y="4162424"/>
            <a:ext cx="2997987"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9B84CE2-C328-42B5-B89E-3C5C73C60165}"/>
              </a:ext>
            </a:extLst>
          </p:cNvPr>
          <p:cNvSpPr txBox="1"/>
          <p:nvPr/>
        </p:nvSpPr>
        <p:spPr>
          <a:xfrm>
            <a:off x="563158" y="5575536"/>
            <a:ext cx="4090607" cy="369332"/>
          </a:xfrm>
          <a:prstGeom prst="rect">
            <a:avLst/>
          </a:prstGeom>
          <a:noFill/>
        </p:spPr>
        <p:txBody>
          <a:bodyPr wrap="none" rtlCol="0">
            <a:spAutoFit/>
          </a:bodyPr>
          <a:lstStyle/>
          <a:p>
            <a:r>
              <a:rPr lang="en-US" dirty="0"/>
              <a:t>Density of restaurants in Moscow center</a:t>
            </a:r>
          </a:p>
        </p:txBody>
      </p:sp>
      <p:sp>
        <p:nvSpPr>
          <p:cNvPr id="28" name="Rectangle 27">
            <a:extLst>
              <a:ext uri="{FF2B5EF4-FFF2-40B4-BE49-F238E27FC236}">
                <a16:creationId xmlns:a16="http://schemas.microsoft.com/office/drawing/2014/main" id="{A944A330-CFF5-419B-9ECA-85C9A25470FE}"/>
              </a:ext>
            </a:extLst>
          </p:cNvPr>
          <p:cNvSpPr/>
          <p:nvPr/>
        </p:nvSpPr>
        <p:spPr>
          <a:xfrm>
            <a:off x="5927000" y="5466235"/>
            <a:ext cx="6096000" cy="646331"/>
          </a:xfrm>
          <a:prstGeom prst="rect">
            <a:avLst/>
          </a:prstGeom>
        </p:spPr>
        <p:txBody>
          <a:bodyPr>
            <a:spAutoFit/>
          </a:bodyPr>
          <a:lstStyle/>
          <a:p>
            <a:r>
              <a:rPr lang="en-US" dirty="0"/>
              <a:t>Locations with no more than two restaurants in radius of 250 meters, and no Italian restaurants in radius of 400 meters</a:t>
            </a:r>
          </a:p>
        </p:txBody>
      </p:sp>
      <p:sp>
        <p:nvSpPr>
          <p:cNvPr id="32" name="Title 1">
            <a:extLst>
              <a:ext uri="{FF2B5EF4-FFF2-40B4-BE49-F238E27FC236}">
                <a16:creationId xmlns:a16="http://schemas.microsoft.com/office/drawing/2014/main" id="{DA321825-D631-4E63-8E08-313609AA6EA0}"/>
              </a:ext>
            </a:extLst>
          </p:cNvPr>
          <p:cNvSpPr>
            <a:spLocks noGrp="1"/>
          </p:cNvSpPr>
          <p:nvPr>
            <p:ph type="title"/>
          </p:nvPr>
        </p:nvSpPr>
        <p:spPr>
          <a:xfrm>
            <a:off x="581192" y="702156"/>
            <a:ext cx="11029616" cy="526569"/>
          </a:xfrm>
        </p:spPr>
        <p:txBody>
          <a:bodyPr/>
          <a:lstStyle/>
          <a:p>
            <a:r>
              <a:rPr lang="en-US" dirty="0"/>
              <a:t>ANALYSIS</a:t>
            </a:r>
          </a:p>
        </p:txBody>
      </p:sp>
    </p:spTree>
    <p:extLst>
      <p:ext uri="{BB962C8B-B14F-4D97-AF65-F5344CB8AC3E}">
        <p14:creationId xmlns:p14="http://schemas.microsoft.com/office/powerpoint/2010/main" val="3013542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E5AA-FE51-4A5E-90AA-C0F183CF2B7F}"/>
              </a:ext>
            </a:extLst>
          </p:cNvPr>
          <p:cNvSpPr>
            <a:spLocks noGrp="1"/>
          </p:cNvSpPr>
          <p:nvPr>
            <p:ph type="title"/>
          </p:nvPr>
        </p:nvSpPr>
        <p:spPr>
          <a:xfrm>
            <a:off x="581192" y="702156"/>
            <a:ext cx="11029616" cy="526569"/>
          </a:xfrm>
        </p:spPr>
        <p:txBody>
          <a:bodyPr/>
          <a:lstStyle/>
          <a:p>
            <a:r>
              <a:rPr lang="en-US" dirty="0"/>
              <a:t>ANALYSIS</a:t>
            </a:r>
          </a:p>
        </p:txBody>
      </p:sp>
      <p:sp>
        <p:nvSpPr>
          <p:cNvPr id="7" name="Rectangle 8">
            <a:extLst>
              <a:ext uri="{FF2B5EF4-FFF2-40B4-BE49-F238E27FC236}">
                <a16:creationId xmlns:a16="http://schemas.microsoft.com/office/drawing/2014/main" id="{3C880D1B-59D9-4414-8274-BCAF88DEE497}"/>
              </a:ext>
            </a:extLst>
          </p:cNvPr>
          <p:cNvSpPr>
            <a:spLocks noChangeArrowheads="1"/>
          </p:cNvSpPr>
          <p:nvPr/>
        </p:nvSpPr>
        <p:spPr bwMode="auto">
          <a:xfrm>
            <a:off x="581192" y="1781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2">
            <a:extLst>
              <a:ext uri="{FF2B5EF4-FFF2-40B4-BE49-F238E27FC236}">
                <a16:creationId xmlns:a16="http://schemas.microsoft.com/office/drawing/2014/main" id="{71DB53D4-F8F7-4BAB-9BCE-96A55E6147F7}"/>
              </a:ext>
            </a:extLst>
          </p:cNvPr>
          <p:cNvSpPr>
            <a:spLocks noChangeArrowheads="1"/>
          </p:cNvSpPr>
          <p:nvPr/>
        </p:nvSpPr>
        <p:spPr bwMode="auto">
          <a:xfrm>
            <a:off x="809792" y="223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8" name="Picture 17">
            <a:extLst>
              <a:ext uri="{FF2B5EF4-FFF2-40B4-BE49-F238E27FC236}">
                <a16:creationId xmlns:a16="http://schemas.microsoft.com/office/drawing/2014/main" id="{013B303D-BF12-494C-AB7C-911404D24188}"/>
              </a:ext>
            </a:extLst>
          </p:cNvPr>
          <p:cNvPicPr/>
          <p:nvPr/>
        </p:nvPicPr>
        <p:blipFill rotWithShape="1">
          <a:blip r:embed="rId2"/>
          <a:srcRect l="9435" r="14308"/>
          <a:stretch/>
        </p:blipFill>
        <p:spPr bwMode="auto">
          <a:xfrm>
            <a:off x="809792" y="2009775"/>
            <a:ext cx="5383063" cy="4147177"/>
          </a:xfrm>
          <a:prstGeom prst="rect">
            <a:avLst/>
          </a:prstGeom>
          <a:ln>
            <a:noFill/>
          </a:ln>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FD2934E1-A459-4EA8-8EF0-DC98A7D1674C}"/>
              </a:ext>
            </a:extLst>
          </p:cNvPr>
          <p:cNvSpPr/>
          <p:nvPr/>
        </p:nvSpPr>
        <p:spPr>
          <a:xfrm>
            <a:off x="1923390" y="6275851"/>
            <a:ext cx="2592120" cy="369332"/>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Clusters of good locations</a:t>
            </a:r>
            <a:endParaRPr lang="en-US" dirty="0"/>
          </a:p>
        </p:txBody>
      </p:sp>
      <p:sp>
        <p:nvSpPr>
          <p:cNvPr id="13" name="Rectangle 12">
            <a:extLst>
              <a:ext uri="{FF2B5EF4-FFF2-40B4-BE49-F238E27FC236}">
                <a16:creationId xmlns:a16="http://schemas.microsoft.com/office/drawing/2014/main" id="{58689EFD-AA3C-4A79-AB96-143D85E7720D}"/>
              </a:ext>
            </a:extLst>
          </p:cNvPr>
          <p:cNvSpPr/>
          <p:nvPr/>
        </p:nvSpPr>
        <p:spPr>
          <a:xfrm>
            <a:off x="6354779" y="1113975"/>
            <a:ext cx="5646553" cy="5212068"/>
          </a:xfrm>
          <a:prstGeom prst="rect">
            <a:avLst/>
          </a:prstGeom>
        </p:spPr>
        <p:txBody>
          <a:bodyPr wrap="square">
            <a:spAutoFit/>
          </a:bodyPr>
          <a:lstStyle/>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List of found clusters:</a:t>
            </a:r>
          </a:p>
          <a:p>
            <a:pPr marL="742950" lvl="1" indent="-285750">
              <a:lnSpc>
                <a:spcPct val="107000"/>
              </a:lnSpc>
              <a:spcAft>
                <a:spcPts val="0"/>
              </a:spcAft>
              <a:buFont typeface="Calibri" panose="020F0502020204030204" pitchFamily="34" charset="0"/>
              <a:buChar char="-"/>
            </a:pPr>
            <a:r>
              <a:rPr lang="en-US" sz="1200" b="1" dirty="0">
                <a:latin typeface="Calibri" panose="020F0502020204030204" pitchFamily="34" charset="0"/>
                <a:ea typeface="Calibri" panose="020F0502020204030204" pitchFamily="34" charset="0"/>
                <a:cs typeface="Times New Roman" panose="02020603050405020304" pitchFamily="18" charset="0"/>
              </a:rPr>
              <a:t>area 1</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Krymskaya</a:t>
            </a:r>
            <a:r>
              <a:rPr lang="en-US" sz="1200" dirty="0">
                <a:latin typeface="Calibri" panose="020F0502020204030204" pitchFamily="34" charset="0"/>
                <a:ea typeface="Calibri" panose="020F0502020204030204" pitchFamily="34" charset="0"/>
                <a:cs typeface="Times New Roman" panose="02020603050405020304" pitchFamily="18" charset="0"/>
              </a:rPr>
              <a:t> nab., 16 building 1, Moscow, 119049 =&gt; 2.5km from Kremlin</a:t>
            </a:r>
          </a:p>
          <a:p>
            <a:pPr marL="270510">
              <a:lnSpc>
                <a:spcPct val="107000"/>
              </a:lnSpc>
              <a:spcAft>
                <a:spcPts val="0"/>
              </a:spcAft>
            </a:pPr>
            <a:r>
              <a:rPr lang="en-US" sz="1200" dirty="0">
                <a:latin typeface="Calibri" panose="020F0502020204030204" pitchFamily="34" charset="0"/>
                <a:ea typeface="Calibri" panose="020F0502020204030204" pitchFamily="34" charset="0"/>
                <a:cs typeface="Times New Roman" panose="02020603050405020304" pitchFamily="18" charset="0"/>
              </a:rPr>
              <a:t>(</a:t>
            </a:r>
            <a:r>
              <a:rPr lang="en-US" sz="1200" i="1" dirty="0">
                <a:latin typeface="Calibri" panose="020F0502020204030204" pitchFamily="34" charset="0"/>
                <a:ea typeface="Calibri" panose="020F0502020204030204" pitchFamily="34" charset="0"/>
                <a:cs typeface="Times New Roman" panose="02020603050405020304" pitchFamily="18" charset="0"/>
              </a:rPr>
              <a:t>Surroundings of the Museum and Exhibition Center State </a:t>
            </a:r>
            <a:r>
              <a:rPr lang="en-US" sz="1200" i="1" dirty="0" err="1">
                <a:latin typeface="Calibri" panose="020F0502020204030204" pitchFamily="34" charset="0"/>
                <a:ea typeface="Calibri" panose="020F0502020204030204" pitchFamily="34" charset="0"/>
                <a:cs typeface="Times New Roman" panose="02020603050405020304" pitchFamily="18" charset="0"/>
              </a:rPr>
              <a:t>Tretyakov</a:t>
            </a:r>
            <a:r>
              <a:rPr lang="en-US" sz="1200" i="1" dirty="0">
                <a:latin typeface="Calibri" panose="020F0502020204030204" pitchFamily="34" charset="0"/>
                <a:ea typeface="Calibri" panose="020F0502020204030204" pitchFamily="34" charset="0"/>
                <a:cs typeface="Times New Roman" panose="02020603050405020304" pitchFamily="18" charset="0"/>
              </a:rPr>
              <a:t> Gallery on </a:t>
            </a:r>
            <a:r>
              <a:rPr lang="en-US" sz="1200" i="1" dirty="0" err="1">
                <a:latin typeface="Calibri" panose="020F0502020204030204" pitchFamily="34" charset="0"/>
                <a:ea typeface="Calibri" panose="020F0502020204030204" pitchFamily="34" charset="0"/>
                <a:cs typeface="Times New Roman" panose="02020603050405020304" pitchFamily="18" charset="0"/>
              </a:rPr>
              <a:t>Krymsky</a:t>
            </a:r>
            <a:r>
              <a:rPr lang="en-US" sz="1200" i="1" dirty="0">
                <a:latin typeface="Calibri" panose="020F0502020204030204" pitchFamily="34" charset="0"/>
                <a:ea typeface="Calibri" panose="020F0502020204030204" pitchFamily="34" charset="0"/>
                <a:cs typeface="Times New Roman" panose="02020603050405020304" pitchFamily="18" charset="0"/>
              </a:rPr>
              <a:t> Val</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0"/>
              </a:spcAft>
              <a:buFont typeface="Calibri" panose="020F0502020204030204" pitchFamily="34" charset="0"/>
              <a:buChar char="-"/>
            </a:pPr>
            <a:r>
              <a:rPr lang="en-US" sz="1200" b="1" dirty="0">
                <a:latin typeface="Calibri" panose="020F0502020204030204" pitchFamily="34" charset="0"/>
                <a:ea typeface="Calibri" panose="020F0502020204030204" pitchFamily="34" charset="0"/>
                <a:cs typeface="Times New Roman" panose="02020603050405020304" pitchFamily="18" charset="0"/>
              </a:rPr>
              <a:t>area 2</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Moskvoretskaya</a:t>
            </a:r>
            <a:r>
              <a:rPr lang="en-US" sz="1200" dirty="0">
                <a:latin typeface="Calibri" panose="020F0502020204030204" pitchFamily="34" charset="0"/>
                <a:ea typeface="Calibri" panose="020F0502020204030204" pitchFamily="34" charset="0"/>
                <a:cs typeface="Times New Roman" panose="02020603050405020304" pitchFamily="18" charset="0"/>
              </a:rPr>
              <a:t> Embankment, 7, стр.1, Moscow, 109240 =&gt; 1.6km from Kremlin </a:t>
            </a:r>
          </a:p>
          <a:p>
            <a:pPr marL="270510">
              <a:lnSpc>
                <a:spcPct val="107000"/>
              </a:lnSpc>
              <a:spcAft>
                <a:spcPts val="0"/>
              </a:spcAft>
            </a:pPr>
            <a:r>
              <a:rPr lang="en-US" sz="1200" dirty="0">
                <a:latin typeface="Calibri" panose="020F0502020204030204" pitchFamily="34" charset="0"/>
                <a:ea typeface="Calibri" panose="020F0502020204030204" pitchFamily="34" charset="0"/>
                <a:cs typeface="Times New Roman" panose="02020603050405020304" pitchFamily="18" charset="0"/>
              </a:rPr>
              <a:t>(</a:t>
            </a:r>
            <a:r>
              <a:rPr lang="en-US" sz="1200" i="1" dirty="0">
                <a:latin typeface="Calibri" panose="020F0502020204030204" pitchFamily="34" charset="0"/>
                <a:ea typeface="Calibri" panose="020F0502020204030204" pitchFamily="34" charset="0"/>
                <a:cs typeface="Times New Roman" panose="02020603050405020304" pitchFamily="18" charset="0"/>
              </a:rPr>
              <a:t>Landmark Imperial educational house and part of </a:t>
            </a:r>
            <a:r>
              <a:rPr lang="en-US" sz="1200" i="1" dirty="0" err="1">
                <a:latin typeface="Calibri" panose="020F0502020204030204" pitchFamily="34" charset="0"/>
                <a:ea typeface="Calibri" panose="020F0502020204030204" pitchFamily="34" charset="0"/>
                <a:cs typeface="Times New Roman" panose="02020603050405020304" pitchFamily="18" charset="0"/>
              </a:rPr>
              <a:t>Moskvoretskaya</a:t>
            </a:r>
            <a:r>
              <a:rPr lang="en-US" sz="1200" i="1" dirty="0">
                <a:latin typeface="Calibri" panose="020F0502020204030204" pitchFamily="34" charset="0"/>
                <a:ea typeface="Calibri" panose="020F0502020204030204" pitchFamily="34" charset="0"/>
                <a:cs typeface="Times New Roman" panose="02020603050405020304" pitchFamily="18" charset="0"/>
              </a:rPr>
              <a:t> embankment with a pier</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0"/>
              </a:spcAft>
              <a:buFont typeface="Calibri" panose="020F0502020204030204" pitchFamily="34" charset="0"/>
              <a:buChar char="-"/>
            </a:pPr>
            <a:r>
              <a:rPr lang="en-US" sz="1200" b="1" dirty="0">
                <a:latin typeface="Calibri" panose="020F0502020204030204" pitchFamily="34" charset="0"/>
                <a:ea typeface="Calibri" panose="020F0502020204030204" pitchFamily="34" charset="0"/>
                <a:cs typeface="Times New Roman" panose="02020603050405020304" pitchFamily="18" charset="0"/>
              </a:rPr>
              <a:t>area 3:</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Bolshaya</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Serpukhovskaya</a:t>
            </a:r>
            <a:r>
              <a:rPr lang="en-US" sz="1200" dirty="0">
                <a:latin typeface="Calibri" panose="020F0502020204030204" pitchFamily="34" charset="0"/>
                <a:ea typeface="Calibri" panose="020F0502020204030204" pitchFamily="34" charset="0"/>
                <a:cs typeface="Times New Roman" panose="02020603050405020304" pitchFamily="18" charset="0"/>
              </a:rPr>
              <a:t>, house 40, building 2, Moscow,115093 =&gt; 3.7km from Kremlin </a:t>
            </a:r>
          </a:p>
          <a:p>
            <a:pPr marL="270510">
              <a:lnSpc>
                <a:spcPct val="107000"/>
              </a:lnSpc>
              <a:spcAft>
                <a:spcPts val="0"/>
              </a:spcAft>
            </a:pPr>
            <a:r>
              <a:rPr lang="en-US" sz="1200" dirty="0">
                <a:latin typeface="Calibri" panose="020F0502020204030204" pitchFamily="34" charset="0"/>
                <a:ea typeface="Calibri" panose="020F0502020204030204" pitchFamily="34" charset="0"/>
                <a:cs typeface="Times New Roman" panose="02020603050405020304" pitchFamily="18" charset="0"/>
              </a:rPr>
              <a:t>(</a:t>
            </a:r>
            <a:r>
              <a:rPr lang="en-US" sz="1200" i="1" dirty="0">
                <a:latin typeface="Calibri" panose="020F0502020204030204" pitchFamily="34" charset="0"/>
                <a:ea typeface="Calibri" panose="020F0502020204030204" pitchFamily="34" charset="0"/>
                <a:cs typeface="Times New Roman" panose="02020603050405020304" pitchFamily="18" charset="0"/>
              </a:rPr>
              <a:t>Mostly residential area next to the children's hospital</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0"/>
              </a:spcAft>
              <a:buFont typeface="Calibri" panose="020F0502020204030204" pitchFamily="34" charset="0"/>
              <a:buChar char="-"/>
            </a:pPr>
            <a:r>
              <a:rPr lang="en-US" sz="1200" b="1" dirty="0">
                <a:latin typeface="Calibri" panose="020F0502020204030204" pitchFamily="34" charset="0"/>
                <a:ea typeface="Calibri" panose="020F0502020204030204" pitchFamily="34" charset="0"/>
                <a:cs typeface="Times New Roman" panose="02020603050405020304" pitchFamily="18" charset="0"/>
              </a:rPr>
              <a:t>area 4</a:t>
            </a:r>
            <a:r>
              <a:rPr lang="en-US" sz="1200" dirty="0">
                <a:latin typeface="Calibri" panose="020F0502020204030204" pitchFamily="34" charset="0"/>
                <a:ea typeface="Calibri" panose="020F0502020204030204" pitchFamily="34" charset="0"/>
                <a:cs typeface="Times New Roman" panose="02020603050405020304" pitchFamily="18" charset="0"/>
              </a:rPr>
              <a:t>: Kremlin</a:t>
            </a:r>
          </a:p>
          <a:p>
            <a:pPr marL="742950" lvl="1" indent="-285750">
              <a:lnSpc>
                <a:spcPct val="107000"/>
              </a:lnSpc>
              <a:spcAft>
                <a:spcPts val="0"/>
              </a:spcAft>
              <a:buFont typeface="Calibri" panose="020F0502020204030204" pitchFamily="34" charset="0"/>
              <a:buChar char="-"/>
            </a:pPr>
            <a:r>
              <a:rPr lang="en-US" sz="1200" b="1" dirty="0">
                <a:latin typeface="Calibri" panose="020F0502020204030204" pitchFamily="34" charset="0"/>
                <a:ea typeface="Calibri" panose="020F0502020204030204" pitchFamily="34" charset="0"/>
                <a:cs typeface="Times New Roman" panose="02020603050405020304" pitchFamily="18" charset="0"/>
              </a:rPr>
              <a:t>area 5</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Malyy</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Levshinskiy</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Pereulok</a:t>
            </a:r>
            <a:r>
              <a:rPr lang="en-US" sz="1200" dirty="0">
                <a:latin typeface="Calibri" panose="020F0502020204030204" pitchFamily="34" charset="0"/>
                <a:ea typeface="Calibri" panose="020F0502020204030204" pitchFamily="34" charset="0"/>
                <a:cs typeface="Times New Roman" panose="02020603050405020304" pitchFamily="18" charset="0"/>
              </a:rPr>
              <a:t>, 14/9 </a:t>
            </a:r>
            <a:r>
              <a:rPr lang="en-US" sz="1200" dirty="0" err="1">
                <a:latin typeface="Calibri" panose="020F0502020204030204" pitchFamily="34" charset="0"/>
                <a:ea typeface="Calibri" panose="020F0502020204030204" pitchFamily="34" charset="0"/>
                <a:cs typeface="Times New Roman" panose="02020603050405020304" pitchFamily="18" charset="0"/>
              </a:rPr>
              <a:t>строение</a:t>
            </a:r>
            <a:r>
              <a:rPr lang="en-US" sz="1200" dirty="0">
                <a:latin typeface="Calibri" panose="020F0502020204030204" pitchFamily="34" charset="0"/>
                <a:ea typeface="Calibri" panose="020F0502020204030204" pitchFamily="34" charset="0"/>
                <a:cs typeface="Times New Roman" panose="02020603050405020304" pitchFamily="18" charset="0"/>
              </a:rPr>
              <a:t> 1, Moscow, 119034 =&gt; 2.4km from Kremlin </a:t>
            </a:r>
          </a:p>
          <a:p>
            <a:pPr marL="270510">
              <a:lnSpc>
                <a:spcPct val="107000"/>
              </a:lnSpc>
              <a:spcAft>
                <a:spcPts val="0"/>
              </a:spcAft>
            </a:pPr>
            <a:r>
              <a:rPr lang="en-US" sz="1200" dirty="0">
                <a:latin typeface="Calibri" panose="020F0502020204030204" pitchFamily="34" charset="0"/>
                <a:ea typeface="Calibri" panose="020F0502020204030204" pitchFamily="34" charset="0"/>
                <a:cs typeface="Times New Roman" panose="02020603050405020304" pitchFamily="18" charset="0"/>
              </a:rPr>
              <a:t>(</a:t>
            </a:r>
            <a:r>
              <a:rPr lang="en-US" sz="1200" i="1" dirty="0" err="1">
                <a:latin typeface="Calibri" panose="020F0502020204030204" pitchFamily="34" charset="0"/>
                <a:ea typeface="Calibri" panose="020F0502020204030204" pitchFamily="34" charset="0"/>
                <a:cs typeface="Times New Roman" panose="02020603050405020304" pitchFamily="18" charset="0"/>
              </a:rPr>
              <a:t>Prechistenka</a:t>
            </a:r>
            <a:r>
              <a:rPr lang="en-US" sz="1200" i="1" dirty="0">
                <a:latin typeface="Calibri" panose="020F0502020204030204" pitchFamily="34" charset="0"/>
                <a:ea typeface="Calibri" panose="020F0502020204030204" pitchFamily="34" charset="0"/>
                <a:cs typeface="Times New Roman" panose="02020603050405020304" pitchFamily="18" charset="0"/>
              </a:rPr>
              <a:t> Street (right side) mostly business area</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0"/>
              </a:spcAft>
              <a:buFont typeface="Calibri" panose="020F0502020204030204" pitchFamily="34" charset="0"/>
              <a:buChar char="-"/>
            </a:pPr>
            <a:r>
              <a:rPr lang="en-US" sz="1200" b="1" dirty="0">
                <a:latin typeface="Calibri" panose="020F0502020204030204" pitchFamily="34" charset="0"/>
                <a:ea typeface="Calibri" panose="020F0502020204030204" pitchFamily="34" charset="0"/>
                <a:cs typeface="Times New Roman" panose="02020603050405020304" pitchFamily="18" charset="0"/>
              </a:rPr>
              <a:t>area 6</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Ulitsa</a:t>
            </a:r>
            <a:r>
              <a:rPr lang="en-US" sz="1200" dirty="0">
                <a:latin typeface="Calibri" panose="020F0502020204030204" pitchFamily="34" charset="0"/>
                <a:ea typeface="Calibri" panose="020F0502020204030204" pitchFamily="34" charset="0"/>
                <a:cs typeface="Times New Roman" panose="02020603050405020304" pitchFamily="18" charset="0"/>
              </a:rPr>
              <a:t> Malaya </a:t>
            </a:r>
            <a:r>
              <a:rPr lang="en-US" sz="1200" dirty="0" err="1">
                <a:latin typeface="Calibri" panose="020F0502020204030204" pitchFamily="34" charset="0"/>
                <a:ea typeface="Calibri" panose="020F0502020204030204" pitchFamily="34" charset="0"/>
                <a:cs typeface="Times New Roman" panose="02020603050405020304" pitchFamily="18" charset="0"/>
              </a:rPr>
              <a:t>Polyanka</a:t>
            </a:r>
            <a:r>
              <a:rPr lang="en-US" sz="1200" dirty="0">
                <a:latin typeface="Calibri" panose="020F0502020204030204" pitchFamily="34" charset="0"/>
                <a:ea typeface="Calibri" panose="020F0502020204030204" pitchFamily="34" charset="0"/>
                <a:cs typeface="Times New Roman" panose="02020603050405020304" pitchFamily="18" charset="0"/>
              </a:rPr>
              <a:t>, 8, Moscow, 119180 =&gt; 2.4km from Kremlin </a:t>
            </a:r>
          </a:p>
          <a:p>
            <a:pPr marL="270510">
              <a:lnSpc>
                <a:spcPct val="107000"/>
              </a:lnSpc>
              <a:spcAft>
                <a:spcPts val="0"/>
              </a:spcAft>
            </a:pPr>
            <a:r>
              <a:rPr lang="en-US" sz="1200" dirty="0">
                <a:latin typeface="Calibri" panose="020F0502020204030204" pitchFamily="34" charset="0"/>
                <a:ea typeface="Calibri" panose="020F0502020204030204" pitchFamily="34" charset="0"/>
                <a:cs typeface="Times New Roman" panose="02020603050405020304" pitchFamily="18" charset="0"/>
              </a:rPr>
              <a:t>(</a:t>
            </a:r>
            <a:r>
              <a:rPr lang="en-US" sz="1200" i="1" dirty="0">
                <a:latin typeface="Calibri" panose="020F0502020204030204" pitchFamily="34" charset="0"/>
                <a:ea typeface="Calibri" panose="020F0502020204030204" pitchFamily="34" charset="0"/>
                <a:cs typeface="Times New Roman" panose="02020603050405020304" pitchFamily="18" charset="0"/>
              </a:rPr>
              <a:t>1st </a:t>
            </a:r>
            <a:r>
              <a:rPr lang="en-US" sz="1200" i="1" dirty="0" err="1">
                <a:latin typeface="Calibri" panose="020F0502020204030204" pitchFamily="34" charset="0"/>
                <a:ea typeface="Calibri" panose="020F0502020204030204" pitchFamily="34" charset="0"/>
                <a:cs typeface="Times New Roman" panose="02020603050405020304" pitchFamily="18" charset="0"/>
              </a:rPr>
              <a:t>Khvostov</a:t>
            </a:r>
            <a:r>
              <a:rPr lang="en-US" sz="1200" i="1" dirty="0">
                <a:latin typeface="Calibri" panose="020F0502020204030204" pitchFamily="34" charset="0"/>
                <a:ea typeface="Calibri" panose="020F0502020204030204" pitchFamily="34" charset="0"/>
                <a:cs typeface="Times New Roman" panose="02020603050405020304" pitchFamily="18" charset="0"/>
              </a:rPr>
              <a:t> lane mostly </a:t>
            </a:r>
            <a:r>
              <a:rPr lang="en-US" sz="1200" i="1" dirty="0" err="1">
                <a:latin typeface="Calibri" panose="020F0502020204030204" pitchFamily="34" charset="0"/>
                <a:ea typeface="Calibri" panose="020F0502020204030204" pitchFamily="34" charset="0"/>
                <a:cs typeface="Times New Roman" panose="02020603050405020304" pitchFamily="18" charset="0"/>
              </a:rPr>
              <a:t>buiseness</a:t>
            </a:r>
            <a:r>
              <a:rPr lang="en-US" sz="1200" i="1" dirty="0">
                <a:latin typeface="Calibri" panose="020F0502020204030204" pitchFamily="34" charset="0"/>
                <a:ea typeface="Calibri" panose="020F0502020204030204" pitchFamily="34" charset="0"/>
                <a:cs typeface="Times New Roman" panose="02020603050405020304" pitchFamily="18" charset="0"/>
              </a:rPr>
              <a:t> area near French embassy</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0"/>
              </a:spcAft>
              <a:buFont typeface="Calibri" panose="020F0502020204030204" pitchFamily="34" charset="0"/>
              <a:buChar char="-"/>
            </a:pPr>
            <a:r>
              <a:rPr lang="en-US" sz="1200" b="1" dirty="0">
                <a:latin typeface="Calibri" panose="020F0502020204030204" pitchFamily="34" charset="0"/>
                <a:ea typeface="Calibri" panose="020F0502020204030204" pitchFamily="34" charset="0"/>
                <a:cs typeface="Times New Roman" panose="02020603050405020304" pitchFamily="18" charset="0"/>
              </a:rPr>
              <a:t>area 7</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Kosmodamianskaya</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Naberezhnaya</a:t>
            </a:r>
            <a:r>
              <a:rPr lang="en-US" sz="1200" dirty="0">
                <a:latin typeface="Calibri" panose="020F0502020204030204" pitchFamily="34" charset="0"/>
                <a:ea typeface="Calibri" panose="020F0502020204030204" pitchFamily="34" charset="0"/>
                <a:cs typeface="Times New Roman" panose="02020603050405020304" pitchFamily="18" charset="0"/>
              </a:rPr>
              <a:t>, 38 </a:t>
            </a:r>
            <a:r>
              <a:rPr lang="en-US" sz="1200" dirty="0" err="1">
                <a:latin typeface="Calibri" panose="020F0502020204030204" pitchFamily="34" charset="0"/>
                <a:ea typeface="Calibri" panose="020F0502020204030204" pitchFamily="34" charset="0"/>
                <a:cs typeface="Times New Roman" panose="02020603050405020304" pitchFamily="18" charset="0"/>
              </a:rPr>
              <a:t>строение</a:t>
            </a:r>
            <a:r>
              <a:rPr lang="en-US" sz="1200" dirty="0">
                <a:latin typeface="Calibri" panose="020F0502020204030204" pitchFamily="34" charset="0"/>
                <a:ea typeface="Calibri" panose="020F0502020204030204" pitchFamily="34" charset="0"/>
                <a:cs typeface="Times New Roman" panose="02020603050405020304" pitchFamily="18" charset="0"/>
              </a:rPr>
              <a:t> 2, Moscow, 115035 =&gt; 2.7km from </a:t>
            </a:r>
          </a:p>
          <a:p>
            <a:pPr marL="270510">
              <a:lnSpc>
                <a:spcPct val="107000"/>
              </a:lnSpc>
              <a:spcAft>
                <a:spcPts val="0"/>
              </a:spcAft>
            </a:pPr>
            <a:r>
              <a:rPr lang="en-US" sz="1200" dirty="0">
                <a:latin typeface="Calibri" panose="020F0502020204030204" pitchFamily="34" charset="0"/>
                <a:ea typeface="Calibri" panose="020F0502020204030204" pitchFamily="34" charset="0"/>
                <a:cs typeface="Times New Roman" panose="02020603050405020304" pitchFamily="18" charset="0"/>
              </a:rPr>
              <a:t>(</a:t>
            </a:r>
            <a:r>
              <a:rPr lang="en-US" sz="1200" i="1" dirty="0" err="1">
                <a:latin typeface="Calibri" panose="020F0502020204030204" pitchFamily="34" charset="0"/>
                <a:ea typeface="Calibri" panose="020F0502020204030204" pitchFamily="34" charset="0"/>
                <a:cs typeface="Times New Roman" panose="02020603050405020304" pitchFamily="18" charset="0"/>
              </a:rPr>
              <a:t>Kosmodamianskaya</a:t>
            </a:r>
            <a:r>
              <a:rPr lang="en-US" sz="1200" i="1" dirty="0">
                <a:latin typeface="Calibri" panose="020F0502020204030204" pitchFamily="34" charset="0"/>
                <a:ea typeface="Calibri" panose="020F0502020204030204" pitchFamily="34" charset="0"/>
                <a:cs typeface="Times New Roman" panose="02020603050405020304" pitchFamily="18" charset="0"/>
              </a:rPr>
              <a:t> embankment - residential area and business area</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0"/>
              </a:spcAft>
              <a:buFont typeface="Calibri" panose="020F0502020204030204" pitchFamily="34" charset="0"/>
              <a:buChar char="-"/>
            </a:pPr>
            <a:r>
              <a:rPr lang="en-US" sz="1200" b="1" dirty="0">
                <a:latin typeface="Calibri" panose="020F0502020204030204" pitchFamily="34" charset="0"/>
                <a:ea typeface="Calibri" panose="020F0502020204030204" pitchFamily="34" charset="0"/>
                <a:cs typeface="Times New Roman" panose="02020603050405020304" pitchFamily="18" charset="0"/>
              </a:rPr>
              <a:t>area 8</a:t>
            </a:r>
            <a:r>
              <a:rPr lang="en-US" sz="1200" dirty="0">
                <a:latin typeface="Calibri" panose="020F0502020204030204" pitchFamily="34" charset="0"/>
                <a:ea typeface="Calibri" panose="020F0502020204030204" pitchFamily="34" charset="0"/>
                <a:cs typeface="Times New Roman" panose="02020603050405020304" pitchFamily="18" charset="0"/>
              </a:rPr>
              <a:t>: Unnamed Road, Moscow, 119049 =&gt; 3.1km from Kremlin </a:t>
            </a:r>
          </a:p>
          <a:p>
            <a:pPr marL="270510">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a:t>
            </a:r>
            <a:r>
              <a:rPr lang="en-US" sz="1200" i="1" dirty="0">
                <a:latin typeface="Calibri" panose="020F0502020204030204" pitchFamily="34" charset="0"/>
                <a:ea typeface="Calibri" panose="020F0502020204030204" pitchFamily="34" charset="0"/>
                <a:cs typeface="Times New Roman" panose="02020603050405020304" pitchFamily="18" charset="0"/>
              </a:rPr>
              <a:t>Gorky Park</a:t>
            </a:r>
            <a:r>
              <a:rPr lang="en-US" sz="1200" dirty="0">
                <a:latin typeface="Calibri" panose="020F0502020204030204" pitchFamily="34" charset="0"/>
                <a:ea typeface="Calibri" panose="020F0502020204030204" pitchFamily="34" charset="0"/>
                <a:cs typeface="Times New Roman" panose="02020603050405020304" pitchFamily="18" charset="0"/>
              </a:rPr>
              <a:t>)</a:t>
            </a:r>
          </a:p>
          <a:p>
            <a:r>
              <a:rPr lang="en-US" sz="1200" dirty="0">
                <a:latin typeface="Calibri" panose="020F0502020204030204" pitchFamily="34" charset="0"/>
                <a:ea typeface="Calibri" panose="020F0502020204030204" pitchFamily="34" charset="0"/>
                <a:cs typeface="Times New Roman" panose="02020603050405020304" pitchFamily="18" charset="0"/>
              </a:rPr>
              <a:t>Cluster area 4 was excluded from above list, since the Kremlin is a closed area and it is impossible to open a restaurant there. </a:t>
            </a:r>
            <a:endParaRPr lang="en-US" sz="1600" dirty="0"/>
          </a:p>
        </p:txBody>
      </p:sp>
    </p:spTree>
    <p:extLst>
      <p:ext uri="{BB962C8B-B14F-4D97-AF65-F5344CB8AC3E}">
        <p14:creationId xmlns:p14="http://schemas.microsoft.com/office/powerpoint/2010/main" val="1996892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E5AA-FE51-4A5E-90AA-C0F183CF2B7F}"/>
              </a:ext>
            </a:extLst>
          </p:cNvPr>
          <p:cNvSpPr>
            <a:spLocks noGrp="1"/>
          </p:cNvSpPr>
          <p:nvPr>
            <p:ph type="title"/>
          </p:nvPr>
        </p:nvSpPr>
        <p:spPr>
          <a:xfrm>
            <a:off x="581192" y="702156"/>
            <a:ext cx="11029616" cy="526569"/>
          </a:xfrm>
        </p:spPr>
        <p:txBody>
          <a:bodyPr/>
          <a:lstStyle/>
          <a:p>
            <a:r>
              <a:rPr lang="en-US" dirty="0"/>
              <a:t>Result</a:t>
            </a:r>
          </a:p>
        </p:txBody>
      </p:sp>
      <p:sp>
        <p:nvSpPr>
          <p:cNvPr id="7" name="Rectangle 8">
            <a:extLst>
              <a:ext uri="{FF2B5EF4-FFF2-40B4-BE49-F238E27FC236}">
                <a16:creationId xmlns:a16="http://schemas.microsoft.com/office/drawing/2014/main" id="{3C880D1B-59D9-4414-8274-BCAF88DEE497}"/>
              </a:ext>
            </a:extLst>
          </p:cNvPr>
          <p:cNvSpPr>
            <a:spLocks noChangeArrowheads="1"/>
          </p:cNvSpPr>
          <p:nvPr/>
        </p:nvSpPr>
        <p:spPr bwMode="auto">
          <a:xfrm>
            <a:off x="581192" y="1781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2">
            <a:extLst>
              <a:ext uri="{FF2B5EF4-FFF2-40B4-BE49-F238E27FC236}">
                <a16:creationId xmlns:a16="http://schemas.microsoft.com/office/drawing/2014/main" id="{71DB53D4-F8F7-4BAB-9BCE-96A55E6147F7}"/>
              </a:ext>
            </a:extLst>
          </p:cNvPr>
          <p:cNvSpPr>
            <a:spLocks noChangeArrowheads="1"/>
          </p:cNvSpPr>
          <p:nvPr/>
        </p:nvSpPr>
        <p:spPr bwMode="auto">
          <a:xfrm>
            <a:off x="809792" y="223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BF087DE0-40B0-451C-9FF5-26B1C79565AB}"/>
              </a:ext>
            </a:extLst>
          </p:cNvPr>
          <p:cNvPicPr>
            <a:picLocks noChangeAspect="1"/>
          </p:cNvPicPr>
          <p:nvPr/>
        </p:nvPicPr>
        <p:blipFill>
          <a:blip r:embed="rId2"/>
          <a:stretch>
            <a:fillRect/>
          </a:stretch>
        </p:blipFill>
        <p:spPr>
          <a:xfrm>
            <a:off x="750112" y="1409771"/>
            <a:ext cx="6151397" cy="4407790"/>
          </a:xfrm>
          <a:prstGeom prst="rect">
            <a:avLst/>
          </a:prstGeom>
        </p:spPr>
      </p:pic>
      <p:sp>
        <p:nvSpPr>
          <p:cNvPr id="4" name="Rectangle 3">
            <a:extLst>
              <a:ext uri="{FF2B5EF4-FFF2-40B4-BE49-F238E27FC236}">
                <a16:creationId xmlns:a16="http://schemas.microsoft.com/office/drawing/2014/main" id="{1401CF12-34D9-416E-8460-FFD895BD9729}"/>
              </a:ext>
            </a:extLst>
          </p:cNvPr>
          <p:cNvSpPr/>
          <p:nvPr/>
        </p:nvSpPr>
        <p:spPr>
          <a:xfrm>
            <a:off x="651816" y="5905429"/>
            <a:ext cx="6249693" cy="646331"/>
          </a:xfrm>
          <a:prstGeom prst="rect">
            <a:avLst/>
          </a:prstGeom>
        </p:spPr>
        <p:txBody>
          <a:bodyPr wrap="square">
            <a:spAutoFit/>
          </a:bodyPr>
          <a:lstStyle/>
          <a:p>
            <a:pPr algn="ctr"/>
            <a:r>
              <a:rPr lang="en-US" dirty="0"/>
              <a:t>Centers of the zones can be good starting point for further research of places to open a new restaurant</a:t>
            </a:r>
          </a:p>
        </p:txBody>
      </p:sp>
      <p:sp>
        <p:nvSpPr>
          <p:cNvPr id="5" name="Rectangle 4">
            <a:extLst>
              <a:ext uri="{FF2B5EF4-FFF2-40B4-BE49-F238E27FC236}">
                <a16:creationId xmlns:a16="http://schemas.microsoft.com/office/drawing/2014/main" id="{90126D34-595A-4AA8-A673-598E6FA19F28}"/>
              </a:ext>
            </a:extLst>
          </p:cNvPr>
          <p:cNvSpPr/>
          <p:nvPr/>
        </p:nvSpPr>
        <p:spPr>
          <a:xfrm>
            <a:off x="7075061" y="919449"/>
            <a:ext cx="5119818" cy="5632311"/>
          </a:xfrm>
          <a:prstGeom prst="rect">
            <a:avLst/>
          </a:prstGeom>
        </p:spPr>
        <p:txBody>
          <a:bodyPr wrap="square">
            <a:spAutoFit/>
          </a:bodyPr>
          <a:lstStyle/>
          <a:p>
            <a:r>
              <a:rPr lang="en-US" dirty="0"/>
              <a:t>Result of all this is 7 zones containing largest number of potential new restaurant locations based on number of and distance to existing venues - both restaurants in general and Italian restaurants particularly. This, of course, does not imply that those zones are actually optimal locations for a new restaurant! Purpose of this analysis was to only provide info on areas close to Moscow center but not crowded with existing restaurants (particularly Italian) - it is entirely possible that there is a very good reason for small number of restaurants in any of those areas, reasons which would make them unsuitable for a new restaurant regardless of lack of competition in the area. Recommended zones should therefore be considered only as a starting point for more detailed analysis which could eventually result in location which has not only no nearby competition but also other factors taken into account and all other relevant conditions met.</a:t>
            </a:r>
          </a:p>
        </p:txBody>
      </p:sp>
    </p:spTree>
    <p:extLst>
      <p:ext uri="{BB962C8B-B14F-4D97-AF65-F5344CB8AC3E}">
        <p14:creationId xmlns:p14="http://schemas.microsoft.com/office/powerpoint/2010/main" val="189160014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{902C9DBD-3092-42F8-9562-8D119A081990}tf33552983</Template>
  <TotalTime>206</TotalTime>
  <Words>533</Words>
  <Application>Microsoft Office PowerPoint</Application>
  <PresentationFormat>Widescreen</PresentationFormat>
  <Paragraphs>42</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Franklin Gothic Book</vt:lpstr>
      <vt:lpstr>Franklin Gothic Demi</vt:lpstr>
      <vt:lpstr>Wingdings 2</vt:lpstr>
      <vt:lpstr>DividendVTI</vt:lpstr>
      <vt:lpstr>Finding the best place to open an Italian restaurant in Moscow</vt:lpstr>
      <vt:lpstr>PARAMETERS</vt:lpstr>
      <vt:lpstr>DATA</vt:lpstr>
      <vt:lpstr>ANALYSIS</vt:lpstr>
      <vt:lpstr>ANALYSIS</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best place to open an Italian restaurant in Moscow</dc:title>
  <dc:creator>Victor A</dc:creator>
  <cp:lastModifiedBy>Victor A</cp:lastModifiedBy>
  <cp:revision>6</cp:revision>
  <dcterms:created xsi:type="dcterms:W3CDTF">2020-07-30T16:38:26Z</dcterms:created>
  <dcterms:modified xsi:type="dcterms:W3CDTF">2020-07-30T20:04:51Z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